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0" r:id="rId7"/>
    <p:sldId id="264" r:id="rId8"/>
    <p:sldId id="261" r:id="rId9"/>
    <p:sldId id="269" r:id="rId10"/>
    <p:sldId id="265" r:id="rId11"/>
    <p:sldId id="266" r:id="rId12"/>
    <p:sldId id="267" r:id="rId13"/>
    <p:sldId id="273" r:id="rId14"/>
    <p:sldId id="268" r:id="rId15"/>
    <p:sldId id="271" r:id="rId16"/>
    <p:sldId id="275" r:id="rId17"/>
    <p:sldId id="274" r:id="rId18"/>
    <p:sldId id="276" r:id="rId19"/>
    <p:sldId id="277" r:id="rId20"/>
    <p:sldId id="270" r:id="rId21"/>
    <p:sldId id="279" r:id="rId22"/>
    <p:sldId id="278" r:id="rId23"/>
    <p:sldId id="280" r:id="rId24"/>
    <p:sldId id="281" r:id="rId25"/>
    <p:sldId id="282" r:id="rId26"/>
    <p:sldId id="284" r:id="rId27"/>
    <p:sldId id="285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/>
    <p:restoredTop sz="96291"/>
  </p:normalViewPr>
  <p:slideViewPr>
    <p:cSldViewPr snapToGrid="0" snapToObjects="1">
      <p:cViewPr varScale="1">
        <p:scale>
          <a:sx n="47" d="100"/>
          <a:sy n="47" d="100"/>
        </p:scale>
        <p:origin x="53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BF20A-5AF3-C44F-B50F-45D4156B0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54C2B7-8720-A04C-BF2B-4804B8A8B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C8333-B742-4F49-8596-0405EE86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12A2B-A861-CE4A-BA8B-F75E66A0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B7F65-5D5B-344F-BB30-4D665A20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96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5407B-A960-464B-86BF-E2608FFF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AF496C-EE2F-C949-B9A6-051EE35BE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F8CF5-A3A1-2848-B77B-CC74A22B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4166F-8282-4747-810E-F2E72629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F3DD9-24DB-AC42-A1E4-F74165B9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3121BC-524A-A347-9C8D-8AA868082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730170-291D-6D4F-9365-DBBB5970D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2CCB1-ADF3-C54D-8BF7-6BEEBDF6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267DF-8997-4340-86FC-987CDE9A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AFF51-C2AD-3A45-B171-2971EDA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12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67673-5C8F-4B4A-B801-C981F78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04BE5-83F0-0243-94FB-7FF13701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6F4B8-6FE3-FA49-9C24-F1570134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4EF20-4A83-DC4B-9F00-72C1D8BF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A649B-E8C4-BF48-B849-357CEC5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99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6712E-29E5-9348-AC6D-C21C1C76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D5108-1629-6E43-9387-CDB38E5CB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50257-3C83-4D4B-8C6F-87F93E6F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8AD9A-E09D-4C48-A1B0-8289974C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473A8-971D-0F4C-AC60-4CB283E5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57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5C4BA-34A6-844D-A458-0AA60614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D64C9-89D9-A14C-A44B-3C4CBADA5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867817-399E-7448-BAB0-EA0054C3E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05C61-C6CA-1A42-A0B4-73CDBF4D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AF99D-8E53-C945-9BD6-4695CBE3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1CD658-5F76-CE4D-8CFD-CF427182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96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7DD91-01DF-9841-B863-5CF431B1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089521-2F4F-6B4F-9431-091F739D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41082B-6781-9145-8F29-C0EF9A53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C8BFE3-CEB9-F640-BF37-19224FC89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03FD1C-363C-8F42-A916-82A996A9B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BC95A9-5603-CB4C-B059-C2C82C47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810CA5-C25F-4343-AFF2-9399C52C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0691E4-CDB2-EA44-A26D-3FAAB682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62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DE215-8AE7-894A-9DB7-35798ABD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7C01DF-7C89-F84E-A47B-A8D7657F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58860-0E3A-5F4A-9C32-4F10E41A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718845-3550-6640-9DCC-531996F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79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452C80-33E2-A840-8F56-30DA7D9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3528F2-204A-1D41-8A8C-991B2C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031761-3173-CD45-9815-72FCF6AB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6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D4C2F-3155-DB4A-8187-197BC7B8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C9720-7BA0-FE4E-8E5E-7CD771517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2CE88-FB3B-4441-AE3B-E446A0882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BA4647-C536-D54D-9084-95DFC0FD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1B23-47D1-A344-AD06-AC4B9A29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0A45B8-29A8-CE4D-89E4-822D7997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37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5F174-3E79-1046-9C55-4D57EFFD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D24A52-7163-604D-9293-D1735C2AA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D930FB-2EDE-2241-8D43-A61E95BFF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1EE81E-BAE7-FA4B-951C-9D21178E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032769-1A29-9245-A861-69C82AC7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19F10-31FE-0643-9619-82497E4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34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575487-D887-FE46-A080-AEB0CA36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EB6E76-FA58-384B-A22C-2E2C7872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F4864-F37C-9E40-82DB-80AFFA5C4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D1034-0DFA-D24F-A87C-07534D285D71}" type="datetimeFigureOut">
              <a:rPr kumimoji="1" lang="zh-CN" altLang="en-US" smtClean="0"/>
              <a:t>2020/5/22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B6B17-5151-F14A-AD27-B80D6AEFA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CCC98-3F66-5744-A65B-D925B3171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2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DDA69-6253-B249-8C57-70918EE5C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Contrastive Learning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DC32D3-8950-5A4F-A601-4F60D6CB3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Xiaoyu</a:t>
            </a:r>
            <a:r>
              <a:rPr kumimoji="1" lang="en-US" altLang="zh-CN" dirty="0"/>
              <a:t> Li</a:t>
            </a:r>
          </a:p>
          <a:p>
            <a:r>
              <a:rPr kumimoji="1" lang="en-US" altLang="zh-CN" dirty="0"/>
              <a:t>2020.5.22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85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920" cy="1325563"/>
          </a:xfrm>
        </p:spPr>
        <p:txBody>
          <a:bodyPr/>
          <a:lstStyle/>
          <a:p>
            <a:r>
              <a:rPr kumimoji="1" lang="en-US" altLang="zh-CN" dirty="0" err="1"/>
              <a:t>SimCLR</a:t>
            </a:r>
            <a:r>
              <a:rPr kumimoji="1" lang="en-US" altLang="zh-CN" dirty="0"/>
              <a:t>	                                   	Positive pairs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Augmentation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4E413-BFCF-A74B-B4EA-BFE296C1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37" y="812799"/>
            <a:ext cx="4743357" cy="59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r>
              <a:rPr kumimoji="1" lang="en-US" altLang="zh-CN" dirty="0"/>
              <a:t>		Negative pairs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3DE56-7F2F-3F4A-A34D-7FA038EF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" y="2316479"/>
            <a:ext cx="10591295" cy="2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85744-A92E-BA45-A9FB-D57DD274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6200"/>
            <a:ext cx="6045200" cy="6781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332A00-029C-B547-A36D-EB3BDF01A08F}"/>
              </a:ext>
            </a:extLst>
          </p:cNvPr>
          <p:cNvSpPr txBox="1"/>
          <p:nvPr/>
        </p:nvSpPr>
        <p:spPr>
          <a:xfrm>
            <a:off x="9977120" y="44196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Cosine similarity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0B517C-C1A8-914E-88E3-499588B9D7A4}"/>
              </a:ext>
            </a:extLst>
          </p:cNvPr>
          <p:cNvSpPr txBox="1"/>
          <p:nvPr/>
        </p:nvSpPr>
        <p:spPr>
          <a:xfrm>
            <a:off x="10020504" y="529828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80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A578767-634E-E841-A90C-184885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SimCLR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EB888FC-BDF5-C042-B0DF-E5735323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Composition of </a:t>
            </a:r>
            <a:r>
              <a:rPr lang="en" altLang="zh-CN" dirty="0">
                <a:highlight>
                  <a:srgbClr val="FFFF00"/>
                </a:highlight>
              </a:rPr>
              <a:t>data augmentations plays a critical role </a:t>
            </a:r>
            <a:r>
              <a:rPr lang="en" altLang="zh-CN" dirty="0"/>
              <a:t>in defining effective predictive tasks</a:t>
            </a:r>
          </a:p>
          <a:p>
            <a:r>
              <a:rPr lang="en" altLang="zh-CN" dirty="0"/>
              <a:t>Introducing a learnable </a:t>
            </a:r>
            <a:r>
              <a:rPr lang="en" altLang="zh-CN" dirty="0">
                <a:highlight>
                  <a:srgbClr val="FFFF00"/>
                </a:highlight>
              </a:rPr>
              <a:t>nonlinear transformation </a:t>
            </a:r>
            <a:r>
              <a:rPr lang="en" altLang="zh-CN" dirty="0"/>
              <a:t>between the representation and the contrastive loss </a:t>
            </a:r>
            <a:r>
              <a:rPr lang="en" altLang="zh-CN" dirty="0">
                <a:highlight>
                  <a:srgbClr val="FFFF00"/>
                </a:highlight>
              </a:rPr>
              <a:t>substantially improves the quality of the learned representations </a:t>
            </a:r>
          </a:p>
          <a:p>
            <a:r>
              <a:rPr lang="en" altLang="zh-CN" dirty="0"/>
              <a:t>Contrastive learning benefits from </a:t>
            </a:r>
            <a:r>
              <a:rPr lang="en" altLang="zh-CN" dirty="0">
                <a:highlight>
                  <a:srgbClr val="FFFF00"/>
                </a:highlight>
              </a:rPr>
              <a:t>larger batch sizes </a:t>
            </a:r>
            <a:r>
              <a:rPr lang="en" altLang="zh-CN" dirty="0"/>
              <a:t>and </a:t>
            </a:r>
            <a:r>
              <a:rPr lang="en" altLang="zh-CN" dirty="0">
                <a:highlight>
                  <a:srgbClr val="FFFF00"/>
                </a:highlight>
              </a:rPr>
              <a:t>more training steps</a:t>
            </a:r>
            <a:r>
              <a:rPr lang="en" altLang="zh-CN" dirty="0"/>
              <a:t> compared to 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13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Momentum Contrast for Unsupervised Visual Representation Learning (</a:t>
            </a:r>
            <a:r>
              <a:rPr kumimoji="1" lang="en-US" altLang="zh-CN" dirty="0" err="1"/>
              <a:t>MoCo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10" y="1819113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Kaiming</a:t>
            </a:r>
            <a:r>
              <a:rPr kumimoji="1" lang="en-US" altLang="zh-CN" dirty="0"/>
              <a:t> He</a:t>
            </a:r>
          </a:p>
          <a:p>
            <a:pPr marL="0" indent="0">
              <a:buNone/>
            </a:pPr>
            <a:r>
              <a:rPr kumimoji="1" lang="en-US" altLang="zh-CN" dirty="0"/>
              <a:t>2020</a:t>
            </a:r>
          </a:p>
          <a:p>
            <a:pPr marL="0" indent="0">
              <a:buNone/>
            </a:pPr>
            <a:r>
              <a:rPr lang="en" altLang="zh-CN" dirty="0" err="1"/>
              <a:t>MoCo</a:t>
            </a:r>
            <a:r>
              <a:rPr lang="en" altLang="zh-CN" dirty="0"/>
              <a:t> can </a:t>
            </a:r>
            <a:r>
              <a:rPr lang="en" altLang="zh-CN" b="1" dirty="0"/>
              <a:t>outperform</a:t>
            </a:r>
            <a:r>
              <a:rPr lang="en" altLang="zh-CN" dirty="0"/>
              <a:t> its supervised pre-training counterpart in 7 detection/segmentation tasks on PASCAL VOC, COCO, and other datasets, sometimes surpassing it by large margins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C8170B-42F8-5340-8150-20FEEC0B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541150"/>
            <a:ext cx="5765800" cy="4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4947C-AE28-3B43-A945-47FA5BB94CA1}"/>
              </a:ext>
            </a:extLst>
          </p:cNvPr>
          <p:cNvSpPr txBox="1"/>
          <p:nvPr/>
        </p:nvSpPr>
        <p:spPr>
          <a:xfrm>
            <a:off x="3098800" y="843240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From the perspective of dictionary !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D75A28-CA12-7C42-87D1-39623096DB8A}"/>
              </a:ext>
            </a:extLst>
          </p:cNvPr>
          <p:cNvSpPr/>
          <p:nvPr/>
        </p:nvSpPr>
        <p:spPr>
          <a:xfrm>
            <a:off x="838200" y="1783020"/>
            <a:ext cx="10347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Why does BERT work?</a:t>
            </a:r>
          </a:p>
          <a:p>
            <a:r>
              <a:rPr lang="en" altLang="zh-CN" dirty="0"/>
              <a:t>Language tasks have </a:t>
            </a:r>
            <a:r>
              <a:rPr lang="en" altLang="zh-CN" dirty="0">
                <a:highlight>
                  <a:srgbClr val="FFFF00"/>
                </a:highlight>
              </a:rPr>
              <a:t>discrete signal spaces </a:t>
            </a:r>
            <a:r>
              <a:rPr lang="en" altLang="zh-CN" dirty="0"/>
              <a:t>(words, sub-word units, etc.) for building </a:t>
            </a:r>
            <a:r>
              <a:rPr lang="en" altLang="zh-CN" dirty="0">
                <a:highlight>
                  <a:srgbClr val="FFFF00"/>
                </a:highlight>
              </a:rPr>
              <a:t>tokenized dictionaries</a:t>
            </a:r>
            <a:r>
              <a:rPr lang="en" altLang="zh-CN" dirty="0"/>
              <a:t>, on which unsupervised learning can be based. Computer vision, in contrast, further concerns dictionary building [54, 9, 5], as the </a:t>
            </a:r>
            <a:r>
              <a:rPr lang="en" altLang="zh-CN" dirty="0">
                <a:highlight>
                  <a:srgbClr val="FFFF00"/>
                </a:highlight>
              </a:rPr>
              <a:t>raw signal is in a continuous, high-dimensional space and is not structured for human communication</a:t>
            </a:r>
            <a:r>
              <a:rPr lang="en" altLang="zh-CN" dirty="0"/>
              <a:t> (e.g., unlike words).</a:t>
            </a:r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How the dictionary is supposed to be?</a:t>
            </a:r>
          </a:p>
          <a:p>
            <a:pPr marL="342900" indent="-342900">
              <a:buAutoNum type="arabicPeriod"/>
            </a:pPr>
            <a:r>
              <a:rPr lang="en" altLang="zh-CN" dirty="0">
                <a:highlight>
                  <a:srgbClr val="FFFF00"/>
                </a:highlight>
              </a:rPr>
              <a:t>Large</a:t>
            </a:r>
          </a:p>
          <a:p>
            <a:pPr marL="342900" indent="-342900">
              <a:buAutoNum type="arabicPeriod"/>
            </a:pPr>
            <a:r>
              <a:rPr lang="en" altLang="zh-CN" dirty="0">
                <a:highlight>
                  <a:srgbClr val="FFFF00"/>
                </a:highlight>
              </a:rPr>
              <a:t>Consistent as they evolve during training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165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2DD6-AE02-6241-9F50-82D76BEB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r>
              <a:rPr kumimoji="1" lang="en-US" altLang="zh-CN" dirty="0"/>
              <a:t>		loss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2F4C6-742F-1B4C-99A4-5D361910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Contrastive learning, and its recent developments, can be thought of as </a:t>
            </a:r>
            <a:r>
              <a:rPr lang="en" altLang="zh-CN" dirty="0">
                <a:highlight>
                  <a:srgbClr val="FFFF00"/>
                </a:highlight>
              </a:rPr>
              <a:t>training an encoder </a:t>
            </a:r>
            <a:r>
              <a:rPr lang="en" altLang="zh-CN" dirty="0"/>
              <a:t>for a </a:t>
            </a:r>
            <a:r>
              <a:rPr lang="en" altLang="zh-CN" dirty="0">
                <a:highlight>
                  <a:srgbClr val="FFFF00"/>
                </a:highlight>
              </a:rPr>
              <a:t>dictionary look-up task</a:t>
            </a:r>
            <a:r>
              <a:rPr lang="en" altLang="zh-CN" dirty="0"/>
              <a:t>. </a:t>
            </a:r>
          </a:p>
          <a:p>
            <a:pPr marL="0" indent="0">
              <a:buNone/>
            </a:pPr>
            <a:r>
              <a:rPr lang="en" altLang="zh-CN" dirty="0"/>
              <a:t>Consider an encoded query q and a set of encoded samples {k0, k1, k2, ...} that are the keys of a dictionary.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					</a:t>
            </a:r>
            <a:r>
              <a:rPr lang="el-GR" altLang="zh-CN" dirty="0"/>
              <a:t>τ </a:t>
            </a:r>
            <a:r>
              <a:rPr lang="en" altLang="zh-CN" dirty="0"/>
              <a:t>is a temperature hyper-parameter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33DC8-26A5-BA4C-98D4-3C220101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90" y="3539490"/>
            <a:ext cx="6946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7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07771-434D-3C40-97E1-6BD57EBD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04" y="1722322"/>
            <a:ext cx="8429192" cy="3345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597DEA-31B1-6943-9416-1EE97F0E0567}"/>
              </a:ext>
            </a:extLst>
          </p:cNvPr>
          <p:cNvSpPr txBox="1"/>
          <p:nvPr/>
        </p:nvSpPr>
        <p:spPr>
          <a:xfrm>
            <a:off x="2875280" y="509961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minibatch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74F85-0C78-584E-A719-12B20673AE68}"/>
              </a:ext>
            </a:extLst>
          </p:cNvPr>
          <p:cNvSpPr txBox="1"/>
          <p:nvPr/>
        </p:nvSpPr>
        <p:spPr>
          <a:xfrm>
            <a:off x="6096000" y="506797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training set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C81E3-CA16-8440-891B-7EEF7F8A5747}"/>
              </a:ext>
            </a:extLst>
          </p:cNvPr>
          <p:cNvSpPr txBox="1"/>
          <p:nvPr/>
        </p:nvSpPr>
        <p:spPr>
          <a:xfrm>
            <a:off x="9113520" y="50679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queue</a:t>
            </a:r>
          </a:p>
        </p:txBody>
      </p:sp>
    </p:spTree>
    <p:extLst>
      <p:ext uri="{BB962C8B-B14F-4D97-AF65-F5344CB8AC3E}">
        <p14:creationId xmlns:p14="http://schemas.microsoft.com/office/powerpoint/2010/main" val="331028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07771-434D-3C40-97E1-6BD57EBD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04" y="1722322"/>
            <a:ext cx="8429192" cy="3345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597DEA-31B1-6943-9416-1EE97F0E0567}"/>
              </a:ext>
            </a:extLst>
          </p:cNvPr>
          <p:cNvSpPr txBox="1"/>
          <p:nvPr/>
        </p:nvSpPr>
        <p:spPr>
          <a:xfrm>
            <a:off x="2875280" y="509961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minibatch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74F85-0C78-584E-A719-12B20673AE68}"/>
              </a:ext>
            </a:extLst>
          </p:cNvPr>
          <p:cNvSpPr txBox="1"/>
          <p:nvPr/>
        </p:nvSpPr>
        <p:spPr>
          <a:xfrm>
            <a:off x="6096000" y="506797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training set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C81E3-CA16-8440-891B-7EEF7F8A5747}"/>
              </a:ext>
            </a:extLst>
          </p:cNvPr>
          <p:cNvSpPr txBox="1"/>
          <p:nvPr/>
        </p:nvSpPr>
        <p:spPr>
          <a:xfrm>
            <a:off x="9113520" y="50679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queue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6AC5C-279E-E441-8617-07A26217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5604949"/>
            <a:ext cx="2743200" cy="558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91A666-190C-6F46-B5D8-1C558124F7B5}"/>
              </a:ext>
            </a:extLst>
          </p:cNvPr>
          <p:cNvSpPr txBox="1"/>
          <p:nvPr/>
        </p:nvSpPr>
        <p:spPr>
          <a:xfrm>
            <a:off x="7653986" y="6123543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a relatively large momentum works better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02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208D3-4851-CE49-B0A5-C768ED87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EF738-B7AD-1A46-AF10-958C74CB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003B9-CF7B-2843-B318-8DBFDB8B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33" y="0"/>
            <a:ext cx="569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1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91B7-EBD3-D546-AEB2-9578D362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An illustrative 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34809-1A24-404B-8260-9F5D3763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56" y="5398135"/>
            <a:ext cx="10967720" cy="944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" altLang="zh-CN" dirty="0"/>
              <a:t>Despite having seen a dollar bill countless number of times, we don’t retain a full representation of it. In fact, we really </a:t>
            </a:r>
            <a:r>
              <a:rPr kumimoji="1" lang="en" altLang="zh-CN" dirty="0">
                <a:highlight>
                  <a:srgbClr val="FFFF00"/>
                </a:highlight>
              </a:rPr>
              <a:t>only retain enough features</a:t>
            </a:r>
            <a:r>
              <a:rPr kumimoji="1" lang="en" altLang="zh-CN" dirty="0"/>
              <a:t> of the bill </a:t>
            </a:r>
            <a:r>
              <a:rPr kumimoji="1" lang="en" altLang="zh-CN" dirty="0">
                <a:highlight>
                  <a:srgbClr val="FFFF00"/>
                </a:highlight>
              </a:rPr>
              <a:t>to distinguish it from other objects</a:t>
            </a:r>
            <a:r>
              <a:rPr kumimoji="1" lang="en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956A2-C66B-744B-8C15-77FD823B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6" y="1459865"/>
            <a:ext cx="10758688" cy="36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1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Representation Learning with Contrastive Predictive Coding (CPC)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DeepMind</a:t>
            </a:r>
          </a:p>
          <a:p>
            <a:pPr marL="0" indent="0">
              <a:buNone/>
            </a:pPr>
            <a:r>
              <a:rPr kumimoji="1" lang="en-US" altLang="zh-CN" dirty="0"/>
              <a:t>2019</a:t>
            </a:r>
          </a:p>
          <a:p>
            <a:pPr marL="0" indent="0">
              <a:buNone/>
            </a:pPr>
            <a:r>
              <a:rPr kumimoji="1" lang="en-US" altLang="zh-CN" dirty="0"/>
              <a:t>For any form </a:t>
            </a:r>
          </a:p>
          <a:p>
            <a:pPr marL="0" indent="0">
              <a:buNone/>
            </a:pPr>
            <a:r>
              <a:rPr kumimoji="1" lang="en-US" altLang="zh-CN" dirty="0"/>
              <a:t>of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8CD54-4EA0-C348-B41F-A5B7BA16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29" y="1825625"/>
            <a:ext cx="8902577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9D52EE-2F11-564E-9A31-FA26900A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83" y="893122"/>
            <a:ext cx="7120917" cy="45919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D4C8FC-6C4A-1A45-B500-1F83FA094653}"/>
              </a:ext>
            </a:extLst>
          </p:cNvPr>
          <p:cNvSpPr txBox="1"/>
          <p:nvPr/>
        </p:nvSpPr>
        <p:spPr>
          <a:xfrm>
            <a:off x="1534160" y="5516880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Let {x</a:t>
            </a:r>
            <a:r>
              <a:rPr lang="en" altLang="zh-CN" baseline="-25000" dirty="0"/>
              <a:t>1</a:t>
            </a:r>
            <a:r>
              <a:rPr lang="en" altLang="zh-CN" dirty="0"/>
              <a:t>,x</a:t>
            </a:r>
            <a:r>
              <a:rPr lang="en" altLang="zh-CN" baseline="-25000" dirty="0"/>
              <a:t>2</a:t>
            </a:r>
            <a:r>
              <a:rPr lang="en" altLang="zh-CN" dirty="0"/>
              <a:t>,…,</a:t>
            </a:r>
            <a:r>
              <a:rPr lang="en" altLang="zh-CN" dirty="0" err="1"/>
              <a:t>x</a:t>
            </a:r>
            <a:r>
              <a:rPr lang="en" altLang="zh-CN" baseline="-25000" dirty="0" err="1"/>
              <a:t>N</a:t>
            </a:r>
            <a:r>
              <a:rPr lang="en" altLang="zh-CN" dirty="0"/>
              <a:t>} be a sequence of data points, and 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</a:t>
            </a:r>
            <a:r>
              <a:rPr lang="en" altLang="zh-CN" dirty="0"/>
              <a:t> be an anchor data point. Then,</a:t>
            </a:r>
          </a:p>
          <a:p>
            <a:r>
              <a:rPr lang="en" altLang="zh-CN" dirty="0"/>
              <a:t>	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 will be a positive sample for this anchor.</a:t>
            </a:r>
          </a:p>
          <a:p>
            <a:r>
              <a:rPr lang="en" altLang="zh-CN" dirty="0"/>
              <a:t>	A data point 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∗</a:t>
            </a:r>
            <a:r>
              <a:rPr lang="en" altLang="zh-CN" dirty="0"/>
              <a:t> randomly sampled from the sequence will be a negative sample.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7D722-E34B-A649-94EA-120E846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30" y="1223934"/>
            <a:ext cx="3272790" cy="52399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FEE8903-74FF-DA4A-ABBB-BD9DE1A2724D}"/>
              </a:ext>
            </a:extLst>
          </p:cNvPr>
          <p:cNvCxnSpPr/>
          <p:nvPr/>
        </p:nvCxnSpPr>
        <p:spPr>
          <a:xfrm flipV="1">
            <a:off x="8087360" y="1574800"/>
            <a:ext cx="652145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6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4EC98-7383-7145-9896-9284931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0A77D-959E-9647-A6D2-F5F3A7C9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800" dirty="0"/>
              <a:t>Main intuition: to learn the representations that </a:t>
            </a:r>
            <a:r>
              <a:rPr lang="en" altLang="zh-CN" sz="1800" dirty="0">
                <a:highlight>
                  <a:srgbClr val="FFFF00"/>
                </a:highlight>
              </a:rPr>
              <a:t>encode the underlying shared information between different parts </a:t>
            </a:r>
            <a:r>
              <a:rPr lang="en" altLang="zh-CN" sz="1800" dirty="0"/>
              <a:t>of the (high-dimensional) signal. When predicting further in the future, the amount of shared information becomes much lower, and the model needs to infer more global structure. </a:t>
            </a:r>
            <a:r>
              <a:rPr lang="en" altLang="zh-CN" sz="1800" dirty="0">
                <a:highlight>
                  <a:srgbClr val="FFFF00"/>
                </a:highlight>
              </a:rPr>
              <a:t>These ‘slow features’  that span many time steps are often more interesting </a:t>
            </a:r>
            <a:r>
              <a:rPr lang="en" altLang="zh-CN" sz="1800" dirty="0"/>
              <a:t>(e.g., phonemes and intonation in speech, objects in images, or the story line in books.).</a:t>
            </a:r>
          </a:p>
          <a:p>
            <a:r>
              <a:rPr kumimoji="1" lang="en" altLang="zh-CN" sz="1800" dirty="0">
                <a:highlight>
                  <a:srgbClr val="FFFF00"/>
                </a:highlight>
              </a:rPr>
              <a:t>Context c </a:t>
            </a:r>
            <a:r>
              <a:rPr kumimoji="1" lang="en" altLang="zh-CN" sz="1800" dirty="0"/>
              <a:t>counts. </a:t>
            </a:r>
            <a:r>
              <a:rPr lang="en" altLang="zh-CN" sz="1800" dirty="0"/>
              <a:t>Powerful conditional generative models are computationally intense, and waste capacity at modeling the complex relationships in the data x, often ignoring the context c.</a:t>
            </a:r>
          </a:p>
          <a:p>
            <a:r>
              <a:rPr lang="en" altLang="zh-CN" sz="1800" dirty="0">
                <a:highlight>
                  <a:srgbClr val="FFFF00"/>
                </a:highlight>
              </a:rPr>
              <a:t>Modeling p(</a:t>
            </a:r>
            <a:r>
              <a:rPr lang="en" altLang="zh-CN" sz="1800" dirty="0" err="1">
                <a:highlight>
                  <a:srgbClr val="FFFF00"/>
                </a:highlight>
              </a:rPr>
              <a:t>x|c</a:t>
            </a:r>
            <a:r>
              <a:rPr lang="en" altLang="zh-CN" sz="1800" dirty="0">
                <a:highlight>
                  <a:srgbClr val="FFFF00"/>
                </a:highlight>
              </a:rPr>
              <a:t>)</a:t>
            </a:r>
            <a:r>
              <a:rPr lang="en" altLang="zh-CN" sz="1800" dirty="0"/>
              <a:t> directly </a:t>
            </a:r>
            <a:r>
              <a:rPr lang="en" altLang="zh-CN" sz="1800" dirty="0">
                <a:highlight>
                  <a:srgbClr val="FFFF00"/>
                </a:highlight>
              </a:rPr>
              <a:t>may not be optimal </a:t>
            </a:r>
            <a:r>
              <a:rPr lang="en" altLang="zh-CN" sz="1800" dirty="0"/>
              <a:t>for the purpose of extracting shared information between x and c. Images may contain thousands of bits of information while the high-level latent variables such as the class label contain much less information (10 bits for 1,024 categories).</a:t>
            </a:r>
          </a:p>
          <a:p>
            <a:r>
              <a:rPr kumimoji="1" lang="en" altLang="zh-CN" sz="1800" dirty="0"/>
              <a:t>Solution: to </a:t>
            </a:r>
            <a:r>
              <a:rPr lang="en" altLang="zh-CN" sz="1800" dirty="0"/>
              <a:t>maximally preserve the mutual information of the original signals x and c:</a:t>
            </a:r>
          </a:p>
          <a:p>
            <a:pPr marL="0" indent="0">
              <a:buNone/>
            </a:pPr>
            <a:endParaRPr kumimoji="1"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2C80F-3F31-AB4D-A559-5A6C6D55609A}"/>
              </a:ext>
            </a:extLst>
          </p:cNvPr>
          <p:cNvSpPr txBox="1"/>
          <p:nvPr/>
        </p:nvSpPr>
        <p:spPr>
          <a:xfrm>
            <a:off x="3098800" y="843240"/>
            <a:ext cx="834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From the perspective of mutual information of x and context !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760AB-1D3F-1745-94FC-FF8E9449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20" y="4957763"/>
            <a:ext cx="4648200" cy="1219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9DC367-1FC7-5B48-B505-5028C3429875}"/>
              </a:ext>
            </a:extLst>
          </p:cNvPr>
          <p:cNvSpPr txBox="1"/>
          <p:nvPr/>
        </p:nvSpPr>
        <p:spPr>
          <a:xfrm>
            <a:off x="8867829" y="538269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= H(x) – H(</a:t>
            </a:r>
            <a:r>
              <a:rPr kumimoji="1" lang="en-US" altLang="zh-CN" dirty="0" err="1"/>
              <a:t>x|c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94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A587-2695-9A42-91BA-0557E365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07B92-7B22-DB4B-96B7-1F014ACC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216025"/>
            <a:ext cx="4648200" cy="121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41EF55-E6FF-D449-871C-77D42E4E512A}"/>
              </a:ext>
            </a:extLst>
          </p:cNvPr>
          <p:cNvSpPr/>
          <p:nvPr/>
        </p:nvSpPr>
        <p:spPr>
          <a:xfrm>
            <a:off x="914400" y="2828836"/>
            <a:ext cx="1010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We do not predict future observations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baseline="-25000" dirty="0"/>
              <a:t> </a:t>
            </a:r>
            <a:r>
              <a:rPr lang="en" altLang="zh-CN" dirty="0"/>
              <a:t>directly with a generative model p</a:t>
            </a:r>
            <a:r>
              <a:rPr lang="en" altLang="zh-CN" baseline="-25000" dirty="0"/>
              <a:t>k</a:t>
            </a:r>
            <a:r>
              <a:rPr lang="en" altLang="zh-CN" dirty="0"/>
              <a:t>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). Instead we model a </a:t>
            </a:r>
            <a:r>
              <a:rPr lang="en" altLang="zh-CN" dirty="0">
                <a:highlight>
                  <a:srgbClr val="FFFF00"/>
                </a:highlight>
              </a:rPr>
              <a:t>density ratio </a:t>
            </a:r>
            <a:r>
              <a:rPr lang="en" altLang="zh-CN" dirty="0"/>
              <a:t>which </a:t>
            </a:r>
            <a:r>
              <a:rPr lang="en" altLang="zh-CN" dirty="0">
                <a:highlight>
                  <a:srgbClr val="FFFF00"/>
                </a:highlight>
              </a:rPr>
              <a:t>preserves the mutual information </a:t>
            </a:r>
            <a:r>
              <a:rPr lang="en" altLang="zh-CN" dirty="0"/>
              <a:t>between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 and </a:t>
            </a:r>
            <a:r>
              <a:rPr lang="en" altLang="zh-CN" dirty="0" err="1"/>
              <a:t>c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 </a:t>
            </a:r>
            <a:endParaRPr lang="zh-CN" altLang="en-US" baseline="-25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D51D2-DE1A-CB4D-87FE-759AA16F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3726538"/>
            <a:ext cx="40386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47133-5E61-A74F-8A41-D12F019A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5184775"/>
            <a:ext cx="4800600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E9856B-1178-C142-AA82-8C821A62005A}"/>
              </a:ext>
            </a:extLst>
          </p:cNvPr>
          <p:cNvSpPr txBox="1"/>
          <p:nvPr/>
        </p:nvSpPr>
        <p:spPr>
          <a:xfrm>
            <a:off x="1635760" y="545730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simplicity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32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A587-2695-9A42-91BA-0557E365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07B92-7B22-DB4B-96B7-1F014ACC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216025"/>
            <a:ext cx="4648200" cy="121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41EF55-E6FF-D449-871C-77D42E4E512A}"/>
              </a:ext>
            </a:extLst>
          </p:cNvPr>
          <p:cNvSpPr/>
          <p:nvPr/>
        </p:nvSpPr>
        <p:spPr>
          <a:xfrm>
            <a:off x="914400" y="2828836"/>
            <a:ext cx="1010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We do not predict future observations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baseline="-25000" dirty="0"/>
              <a:t> </a:t>
            </a:r>
            <a:r>
              <a:rPr lang="en" altLang="zh-CN" dirty="0"/>
              <a:t>directly with a generative model p</a:t>
            </a:r>
            <a:r>
              <a:rPr lang="en" altLang="zh-CN" baseline="-25000" dirty="0"/>
              <a:t>k</a:t>
            </a:r>
            <a:r>
              <a:rPr lang="en" altLang="zh-CN" dirty="0"/>
              <a:t>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). Instead we model a </a:t>
            </a:r>
            <a:r>
              <a:rPr lang="en" altLang="zh-CN" dirty="0">
                <a:highlight>
                  <a:srgbClr val="FFFF00"/>
                </a:highlight>
              </a:rPr>
              <a:t>density ratio </a:t>
            </a:r>
            <a:r>
              <a:rPr lang="en" altLang="zh-CN" dirty="0"/>
              <a:t>which </a:t>
            </a:r>
            <a:r>
              <a:rPr lang="en" altLang="zh-CN" dirty="0">
                <a:highlight>
                  <a:srgbClr val="FFFF00"/>
                </a:highlight>
              </a:rPr>
              <a:t>preserves the mutual information </a:t>
            </a:r>
            <a:r>
              <a:rPr lang="en" altLang="zh-CN" dirty="0"/>
              <a:t>between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 and </a:t>
            </a:r>
            <a:r>
              <a:rPr lang="en" altLang="zh-CN" dirty="0" err="1"/>
              <a:t>c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 </a:t>
            </a:r>
            <a:endParaRPr lang="zh-CN" altLang="en-US" baseline="-25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D51D2-DE1A-CB4D-87FE-759AA16F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3726538"/>
            <a:ext cx="40386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47133-5E61-A74F-8A41-D12F019A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5184775"/>
            <a:ext cx="4800600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F126E4-2B60-0F44-BAC4-ABD1DB109933}"/>
              </a:ext>
            </a:extLst>
          </p:cNvPr>
          <p:cNvSpPr/>
          <p:nvPr/>
        </p:nvSpPr>
        <p:spPr>
          <a:xfrm>
            <a:off x="7477760" y="5184775"/>
            <a:ext cx="8636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445E14-19F6-FD42-959C-E15439B657CB}"/>
              </a:ext>
            </a:extLst>
          </p:cNvPr>
          <p:cNvSpPr txBox="1"/>
          <p:nvPr/>
        </p:nvSpPr>
        <p:spPr>
          <a:xfrm>
            <a:off x="8341360" y="583184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</a:t>
            </a:r>
            <a:r>
              <a:rPr kumimoji="1" lang="en-US" altLang="zh-CN" baseline="-25000" dirty="0" err="1"/>
              <a:t>t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to predict </a:t>
            </a:r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t+k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9C0B83-5B7D-844A-B5E5-9701AAF5BEDD}"/>
              </a:ext>
            </a:extLst>
          </p:cNvPr>
          <p:cNvSpPr txBox="1"/>
          <p:nvPr/>
        </p:nvSpPr>
        <p:spPr>
          <a:xfrm>
            <a:off x="7840980" y="6308209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Thus, this is just a dot product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ADAFB6-A6AF-CB4F-A55B-F45CBA4AED3D}"/>
              </a:ext>
            </a:extLst>
          </p:cNvPr>
          <p:cNvSpPr txBox="1"/>
          <p:nvPr/>
        </p:nvSpPr>
        <p:spPr>
          <a:xfrm>
            <a:off x="1635760" y="545730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simplicity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410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50F0-712C-C544-A1DD-C103EEE5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		 loss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EA3B8-741C-F74F-BA6C-9F13558B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0" y="1715648"/>
            <a:ext cx="4954270" cy="1335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61A78C-2425-AC43-B39C-46DA51FD212B}"/>
              </a:ext>
            </a:extLst>
          </p:cNvPr>
          <p:cNvSpPr/>
          <p:nvPr/>
        </p:nvSpPr>
        <p:spPr>
          <a:xfrm>
            <a:off x="6837680" y="1917115"/>
            <a:ext cx="5354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The categorical cross-entropy of classifying the positive sample correctly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C508BD-84FA-C842-B5DD-780F8A4A5813}"/>
              </a:ext>
            </a:extLst>
          </p:cNvPr>
          <p:cNvSpPr/>
          <p:nvPr/>
        </p:nvSpPr>
        <p:spPr>
          <a:xfrm>
            <a:off x="1243330" y="3043539"/>
            <a:ext cx="9902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The probability that sample x</a:t>
            </a:r>
            <a:r>
              <a:rPr lang="en" altLang="zh-CN" baseline="-25000" dirty="0"/>
              <a:t>i</a:t>
            </a:r>
            <a:r>
              <a:rPr lang="en" altLang="zh-CN" dirty="0"/>
              <a:t> was drawn from the conditional distribution p(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 rather than the proposal distribution p(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) can be derived as follows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79410-3615-F24A-B7E5-CEDFF030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689870"/>
            <a:ext cx="5511800" cy="22538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9F7D2D-97BE-7844-B500-F2076B6E1081}"/>
              </a:ext>
            </a:extLst>
          </p:cNvPr>
          <p:cNvSpPr/>
          <p:nvPr/>
        </p:nvSpPr>
        <p:spPr>
          <a:xfrm>
            <a:off x="6431838" y="5210801"/>
            <a:ext cx="36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Proportional to mutual information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3576EA-D56B-C147-9007-3A380E19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6024033"/>
            <a:ext cx="4076700" cy="55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EE34D1-77EE-F84F-8EF9-14A019FAB760}"/>
              </a:ext>
            </a:extLst>
          </p:cNvPr>
          <p:cNvSpPr txBox="1"/>
          <p:nvPr/>
        </p:nvSpPr>
        <p:spPr>
          <a:xfrm>
            <a:off x="1960880" y="611876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Additionally,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872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1ACF9-2C8D-8A44-8CA8-B3A73897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Supervised Contrastive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DDCC3-6F68-EB47-9606-A2320CB9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MIT&amp;Google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2020</a:t>
            </a:r>
          </a:p>
          <a:p>
            <a:pPr marL="0" indent="0">
              <a:buNone/>
            </a:pPr>
            <a:r>
              <a:rPr lang="en" altLang="zh-CN" dirty="0"/>
              <a:t>modify the batch contrastive loss, </a:t>
            </a:r>
          </a:p>
          <a:p>
            <a:pPr marL="0" indent="0">
              <a:buNone/>
            </a:pPr>
            <a:r>
              <a:rPr lang="en" altLang="zh-CN" dirty="0"/>
              <a:t>outperform cross entropy by over 1%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B71094-4CF4-3045-B824-419E3A59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3863"/>
            <a:ext cx="7620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5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F5BB4-80C8-634E-B38A-8A31B6B9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0D4AF-A07A-C94B-8940-19795F4F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1FA23-F9B3-594A-9ABB-DFDD7224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2" y="365125"/>
            <a:ext cx="11845036" cy="60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F4B86-B109-F042-A721-17F1DC8C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EF6DD-23D9-CF4C-B74D-31DD978D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Thanks.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All of references please refer to https://</a:t>
            </a:r>
            <a:r>
              <a:rPr kumimoji="1" lang="en-US" altLang="zh-CN" dirty="0" err="1"/>
              <a:t>shimo.im</a:t>
            </a:r>
            <a:r>
              <a:rPr kumimoji="1" lang="en-US" altLang="zh-CN" dirty="0"/>
              <a:t>/docs/X6YHg9WpG3wjYXvH/ </a:t>
            </a:r>
            <a:r>
              <a:rPr kumimoji="1" lang="zh-CN" altLang="en-US" dirty="0"/>
              <a:t>「</a:t>
            </a:r>
            <a:r>
              <a:rPr kumimoji="1" lang="en-US" altLang="zh-CN" dirty="0"/>
              <a:t>Contrastive Learning</a:t>
            </a:r>
            <a:r>
              <a:rPr kumimoji="1" lang="zh-CN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72871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0EEC2-D0B4-FD4D-96E6-FECB3CDA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79B72-C341-6E4A-B408-BF179E9C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4937760"/>
            <a:ext cx="10683240" cy="1096962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zh-CN" dirty="0"/>
              <a:t>Contrastive methods aim to learn representations by </a:t>
            </a:r>
            <a:r>
              <a:rPr kumimoji="1" lang="en" altLang="zh-CN" dirty="0">
                <a:highlight>
                  <a:srgbClr val="FFFF00"/>
                </a:highlight>
              </a:rPr>
              <a:t>enforcing similar elements to be equal </a:t>
            </a:r>
            <a:r>
              <a:rPr kumimoji="1" lang="en" altLang="zh-CN" dirty="0"/>
              <a:t>and </a:t>
            </a:r>
            <a:r>
              <a:rPr kumimoji="1" lang="en" altLang="zh-CN" dirty="0">
                <a:highlight>
                  <a:srgbClr val="FFFF00"/>
                </a:highlight>
              </a:rPr>
              <a:t>dissimilar elements to be different</a:t>
            </a:r>
            <a:r>
              <a:rPr kumimoji="1"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B7746C-D0B3-A746-A69D-E5E10E00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5625"/>
            <a:ext cx="11430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D8E5E-3A8A-0148-AB51-95C193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ACB829-63C6-6C48-96DC-B3E41834CA81}"/>
              </a:ext>
            </a:extLst>
          </p:cNvPr>
          <p:cNvSpPr/>
          <p:nvPr/>
        </p:nvSpPr>
        <p:spPr>
          <a:xfrm>
            <a:off x="1671321" y="4326573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6B4A34-8EFF-7040-A3DD-24B0B5594705}"/>
              </a:ext>
            </a:extLst>
          </p:cNvPr>
          <p:cNvSpPr/>
          <p:nvPr/>
        </p:nvSpPr>
        <p:spPr>
          <a:xfrm>
            <a:off x="1671321" y="5544344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ADD697-EBE5-8842-934E-E5A833B80D2E}"/>
              </a:ext>
            </a:extLst>
          </p:cNvPr>
          <p:cNvSpPr/>
          <p:nvPr/>
        </p:nvSpPr>
        <p:spPr>
          <a:xfrm>
            <a:off x="3550921" y="454683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55DDE-2311-D949-97B3-6DF444A19804}"/>
              </a:ext>
            </a:extLst>
          </p:cNvPr>
          <p:cNvSpPr/>
          <p:nvPr/>
        </p:nvSpPr>
        <p:spPr>
          <a:xfrm>
            <a:off x="3550921" y="5764609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316E1AA-A560-2649-90F4-FA588EEF4C3A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463801" y="480083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439C4C9-2829-E649-BC77-D7710932C369}"/>
              </a:ext>
            </a:extLst>
          </p:cNvPr>
          <p:cNvCxnSpPr/>
          <p:nvPr/>
        </p:nvCxnSpPr>
        <p:spPr>
          <a:xfrm flipV="1">
            <a:off x="2463801" y="6015909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438D344-4679-7D41-9589-259F6447DC34}"/>
              </a:ext>
            </a:extLst>
          </p:cNvPr>
          <p:cNvSpPr/>
          <p:nvPr/>
        </p:nvSpPr>
        <p:spPr>
          <a:xfrm>
            <a:off x="6096000" y="4546838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820083-FE37-2943-B71B-68A8ADB65E41}"/>
              </a:ext>
            </a:extLst>
          </p:cNvPr>
          <p:cNvSpPr/>
          <p:nvPr/>
        </p:nvSpPr>
        <p:spPr>
          <a:xfrm>
            <a:off x="6162041" y="5753570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13F82A9-ED69-1542-B376-2497CFB64E59}"/>
              </a:ext>
            </a:extLst>
          </p:cNvPr>
          <p:cNvCxnSpPr/>
          <p:nvPr/>
        </p:nvCxnSpPr>
        <p:spPr>
          <a:xfrm flipV="1">
            <a:off x="5013961" y="480083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82CF5F8-B6FA-4649-91BA-819F1C26541C}"/>
              </a:ext>
            </a:extLst>
          </p:cNvPr>
          <p:cNvCxnSpPr/>
          <p:nvPr/>
        </p:nvCxnSpPr>
        <p:spPr>
          <a:xfrm flipV="1">
            <a:off x="5074921" y="6015907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25908A3-B4C8-8543-980A-D22266C332E1}"/>
              </a:ext>
            </a:extLst>
          </p:cNvPr>
          <p:cNvCxnSpPr>
            <a:cxnSpLocks/>
          </p:cNvCxnSpPr>
          <p:nvPr/>
        </p:nvCxnSpPr>
        <p:spPr>
          <a:xfrm>
            <a:off x="6537961" y="4800839"/>
            <a:ext cx="1026160" cy="60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1E062C-2967-524F-910A-00AC62DBB7C5}"/>
              </a:ext>
            </a:extLst>
          </p:cNvPr>
          <p:cNvCxnSpPr>
            <a:cxnSpLocks/>
          </p:cNvCxnSpPr>
          <p:nvPr/>
        </p:nvCxnSpPr>
        <p:spPr>
          <a:xfrm flipV="1">
            <a:off x="6659881" y="5404204"/>
            <a:ext cx="904240" cy="60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D5363-C436-0645-8A80-AD6962B8D8BE}"/>
              </a:ext>
            </a:extLst>
          </p:cNvPr>
          <p:cNvSpPr txBox="1"/>
          <p:nvPr/>
        </p:nvSpPr>
        <p:spPr>
          <a:xfrm>
            <a:off x="7686041" y="521953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Similar / Dissimilar?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3A81C48-7C49-9D42-92F3-E962E2354016}"/>
              </a:ext>
            </a:extLst>
          </p:cNvPr>
          <p:cNvSpPr/>
          <p:nvPr/>
        </p:nvSpPr>
        <p:spPr>
          <a:xfrm>
            <a:off x="1671321" y="1915153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8E13CEC-54ED-824A-A369-B67B2125D44B}"/>
              </a:ext>
            </a:extLst>
          </p:cNvPr>
          <p:cNvSpPr/>
          <p:nvPr/>
        </p:nvSpPr>
        <p:spPr>
          <a:xfrm>
            <a:off x="3550921" y="213541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115309B-6581-4441-8E18-7A7C47BC4DCB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2463801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34706F-2AA8-2140-BD38-18F77BC384A4}"/>
              </a:ext>
            </a:extLst>
          </p:cNvPr>
          <p:cNvSpPr/>
          <p:nvPr/>
        </p:nvSpPr>
        <p:spPr>
          <a:xfrm>
            <a:off x="6096000" y="2135418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0616840-CEB8-5345-AE87-2847156A8A81}"/>
              </a:ext>
            </a:extLst>
          </p:cNvPr>
          <p:cNvCxnSpPr/>
          <p:nvPr/>
        </p:nvCxnSpPr>
        <p:spPr>
          <a:xfrm flipV="1">
            <a:off x="5013961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B6A0AAA-1C70-A047-A2F5-B9BF64146E65}"/>
              </a:ext>
            </a:extLst>
          </p:cNvPr>
          <p:cNvSpPr/>
          <p:nvPr/>
        </p:nvSpPr>
        <p:spPr>
          <a:xfrm>
            <a:off x="7721598" y="213541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2F83C43-27E1-A34F-9F42-9675A218F86A}"/>
              </a:ext>
            </a:extLst>
          </p:cNvPr>
          <p:cNvCxnSpPr>
            <a:endCxn id="34" idx="1"/>
          </p:cNvCxnSpPr>
          <p:nvPr/>
        </p:nvCxnSpPr>
        <p:spPr>
          <a:xfrm flipV="1">
            <a:off x="6634478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EA7DE72-FD05-DB45-A2F0-0E08CA3BA0A4}"/>
              </a:ext>
            </a:extLst>
          </p:cNvPr>
          <p:cNvCxnSpPr/>
          <p:nvPr/>
        </p:nvCxnSpPr>
        <p:spPr>
          <a:xfrm flipV="1">
            <a:off x="9184638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3EF9957-D966-9F44-92DB-F9569BEB2CDD}"/>
              </a:ext>
            </a:extLst>
          </p:cNvPr>
          <p:cNvSpPr/>
          <p:nvPr/>
        </p:nvSpPr>
        <p:spPr>
          <a:xfrm>
            <a:off x="10266677" y="1889198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X1’</a:t>
            </a:r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62D2131-4693-8B42-A686-C737EB7DFD51}"/>
              </a:ext>
            </a:extLst>
          </p:cNvPr>
          <p:cNvCxnSpPr/>
          <p:nvPr/>
        </p:nvCxnSpPr>
        <p:spPr>
          <a:xfrm>
            <a:off x="2560320" y="2837729"/>
            <a:ext cx="6898640" cy="7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84E1AFD-1314-B94E-9495-9F2930CA5206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728198" y="2837729"/>
            <a:ext cx="934719" cy="69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E9EF48D-DEEA-8B41-B5E3-0FC7EEAF536D}"/>
              </a:ext>
            </a:extLst>
          </p:cNvPr>
          <p:cNvSpPr txBox="1"/>
          <p:nvPr/>
        </p:nvSpPr>
        <p:spPr>
          <a:xfrm>
            <a:off x="8823961" y="3621513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Same or not ?</a:t>
            </a:r>
          </a:p>
          <a:p>
            <a:r>
              <a:rPr kumimoji="1" lang="en-US" altLang="zh-CN" dirty="0"/>
              <a:t>Loss: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95758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D8E5E-3A8A-0148-AB51-95C193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ACB829-63C6-6C48-96DC-B3E41834CA81}"/>
              </a:ext>
            </a:extLst>
          </p:cNvPr>
          <p:cNvSpPr/>
          <p:nvPr/>
        </p:nvSpPr>
        <p:spPr>
          <a:xfrm>
            <a:off x="1905001" y="1690688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6B4A34-8EFF-7040-A3DD-24B0B5594705}"/>
              </a:ext>
            </a:extLst>
          </p:cNvPr>
          <p:cNvSpPr/>
          <p:nvPr/>
        </p:nvSpPr>
        <p:spPr>
          <a:xfrm>
            <a:off x="1905001" y="2908459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ADD697-EBE5-8842-934E-E5A833B80D2E}"/>
              </a:ext>
            </a:extLst>
          </p:cNvPr>
          <p:cNvSpPr/>
          <p:nvPr/>
        </p:nvSpPr>
        <p:spPr>
          <a:xfrm>
            <a:off x="3784601" y="1910953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55DDE-2311-D949-97B3-6DF444A19804}"/>
              </a:ext>
            </a:extLst>
          </p:cNvPr>
          <p:cNvSpPr/>
          <p:nvPr/>
        </p:nvSpPr>
        <p:spPr>
          <a:xfrm>
            <a:off x="3784601" y="3128724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316E1AA-A560-2649-90F4-FA588EEF4C3A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697481" y="2164953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439C4C9-2829-E649-BC77-D7710932C369}"/>
              </a:ext>
            </a:extLst>
          </p:cNvPr>
          <p:cNvCxnSpPr/>
          <p:nvPr/>
        </p:nvCxnSpPr>
        <p:spPr>
          <a:xfrm flipV="1">
            <a:off x="2697481" y="3380024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438D344-4679-7D41-9589-259F6447DC34}"/>
              </a:ext>
            </a:extLst>
          </p:cNvPr>
          <p:cNvSpPr/>
          <p:nvPr/>
        </p:nvSpPr>
        <p:spPr>
          <a:xfrm>
            <a:off x="6329680" y="1910953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820083-FE37-2943-B71B-68A8ADB65E41}"/>
              </a:ext>
            </a:extLst>
          </p:cNvPr>
          <p:cNvSpPr/>
          <p:nvPr/>
        </p:nvSpPr>
        <p:spPr>
          <a:xfrm>
            <a:off x="6395721" y="3117685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13F82A9-ED69-1542-B376-2497CFB64E59}"/>
              </a:ext>
            </a:extLst>
          </p:cNvPr>
          <p:cNvCxnSpPr/>
          <p:nvPr/>
        </p:nvCxnSpPr>
        <p:spPr>
          <a:xfrm flipV="1">
            <a:off x="5247641" y="2164953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82CF5F8-B6FA-4649-91BA-819F1C26541C}"/>
              </a:ext>
            </a:extLst>
          </p:cNvPr>
          <p:cNvCxnSpPr/>
          <p:nvPr/>
        </p:nvCxnSpPr>
        <p:spPr>
          <a:xfrm flipV="1">
            <a:off x="5308601" y="3380022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25908A3-B4C8-8543-980A-D22266C332E1}"/>
              </a:ext>
            </a:extLst>
          </p:cNvPr>
          <p:cNvCxnSpPr>
            <a:cxnSpLocks/>
          </p:cNvCxnSpPr>
          <p:nvPr/>
        </p:nvCxnSpPr>
        <p:spPr>
          <a:xfrm>
            <a:off x="6771641" y="2164954"/>
            <a:ext cx="1026160" cy="60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1E062C-2967-524F-910A-00AC62DBB7C5}"/>
              </a:ext>
            </a:extLst>
          </p:cNvPr>
          <p:cNvCxnSpPr>
            <a:cxnSpLocks/>
          </p:cNvCxnSpPr>
          <p:nvPr/>
        </p:nvCxnSpPr>
        <p:spPr>
          <a:xfrm flipV="1">
            <a:off x="6893561" y="2768319"/>
            <a:ext cx="904240" cy="60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D5363-C436-0645-8A80-AD6962B8D8BE}"/>
              </a:ext>
            </a:extLst>
          </p:cNvPr>
          <p:cNvSpPr txBox="1"/>
          <p:nvPr/>
        </p:nvSpPr>
        <p:spPr>
          <a:xfrm>
            <a:off x="7919721" y="2583653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Similar / Dissimilar?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E52E8-5FE4-6744-89A6-B13684ABFE29}"/>
              </a:ext>
            </a:extLst>
          </p:cNvPr>
          <p:cNvSpPr txBox="1"/>
          <p:nvPr/>
        </p:nvSpPr>
        <p:spPr>
          <a:xfrm>
            <a:off x="1229360" y="4267199"/>
            <a:ext cx="615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Two problems remain: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What is the loss?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How to get (x1, x2)?</a:t>
            </a:r>
          </a:p>
        </p:txBody>
      </p:sp>
    </p:spTree>
    <p:extLst>
      <p:ext uri="{BB962C8B-B14F-4D97-AF65-F5344CB8AC3E}">
        <p14:creationId xmlns:p14="http://schemas.microsoft.com/office/powerpoint/2010/main" val="334411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ADA2F-985D-BE47-AF47-2CBBC6A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Noise Contrastive Estimator(NCE) Loss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16A95-DEDC-2B4C-8F8F-F53739D8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3190239"/>
            <a:ext cx="10419080" cy="2986723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65E52B-A521-4747-B5A9-4B108C0E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91" y="1825625"/>
            <a:ext cx="10130417" cy="108077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1C333B4-3835-5148-BE43-CFC1558BA256}"/>
              </a:ext>
            </a:extLst>
          </p:cNvPr>
          <p:cNvSpPr txBox="1">
            <a:spLocks/>
          </p:cNvSpPr>
          <p:nvPr/>
        </p:nvSpPr>
        <p:spPr>
          <a:xfrm>
            <a:off x="838200" y="3190238"/>
            <a:ext cx="10515600" cy="34950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sim(): function to measure similarity (Often, sim(.) is defined in terms of </a:t>
            </a:r>
            <a:r>
              <a:rPr kumimoji="1" lang="en-US" altLang="zh-CN" b="1" dirty="0"/>
              <a:t>dot products </a:t>
            </a:r>
            <a:r>
              <a:rPr kumimoji="1" lang="en-US" altLang="zh-CN" dirty="0"/>
              <a:t>or </a:t>
            </a:r>
            <a:r>
              <a:rPr kumimoji="1" lang="en-US" altLang="zh-CN" b="1" dirty="0"/>
              <a:t>cosine similarities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g(): encoder to map instance to its representation</a:t>
            </a:r>
          </a:p>
          <a:p>
            <a:r>
              <a:rPr kumimoji="1" lang="en-US" altLang="zh-CN" dirty="0"/>
              <a:t>x: commonly referred to as an </a:t>
            </a:r>
            <a:r>
              <a:rPr kumimoji="1" lang="en-US" altLang="zh-CN" b="1" dirty="0"/>
              <a:t>anchor</a:t>
            </a:r>
            <a:r>
              <a:rPr kumimoji="1" lang="en-US" altLang="zh-CN" dirty="0"/>
              <a:t> data point</a:t>
            </a:r>
          </a:p>
          <a:p>
            <a:r>
              <a:rPr kumimoji="1" lang="en-US" altLang="zh-CN" dirty="0"/>
              <a:t>x+: similar sample to x</a:t>
            </a:r>
          </a:p>
          <a:p>
            <a:r>
              <a:rPr kumimoji="1" lang="en-US" altLang="zh-CN" dirty="0"/>
              <a:t>x-: dissimilar sample to x</a:t>
            </a:r>
          </a:p>
          <a:p>
            <a:pPr marL="0" indent="0">
              <a:buNone/>
            </a:pPr>
            <a:r>
              <a:rPr kumimoji="1" lang="en-US" altLang="zh-CN" dirty="0"/>
              <a:t>Then, key question is how to construct positive pair and negative pair.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93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A Simple Framework for Contrastive Learning of Visual Representations(</a:t>
            </a:r>
            <a:r>
              <a:rPr lang="en" altLang="zh-CN" dirty="0" err="1"/>
              <a:t>SimCLR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19D88-3486-6347-9A53-9BF2A3CE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832630"/>
            <a:ext cx="6579870" cy="4837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8F111B-CBB1-884C-BB2E-A15A18BE29B1}"/>
              </a:ext>
            </a:extLst>
          </p:cNvPr>
          <p:cNvSpPr txBox="1"/>
          <p:nvPr/>
        </p:nvSpPr>
        <p:spPr>
          <a:xfrm>
            <a:off x="838200" y="198120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Geoffrey Hinton</a:t>
            </a:r>
          </a:p>
          <a:p>
            <a:r>
              <a:rPr kumimoji="1" lang="en" altLang="zh-CN" dirty="0"/>
              <a:t>2020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A019D0-4812-624E-8449-D81D660C24B5}"/>
              </a:ext>
            </a:extLst>
          </p:cNvPr>
          <p:cNvSpPr txBox="1"/>
          <p:nvPr/>
        </p:nvSpPr>
        <p:spPr>
          <a:xfrm>
            <a:off x="3667760" y="1674496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ResNet50; Others: linear classification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0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SimCLR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A0E98-09EC-814C-ACA0-4F730FF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56" y="1690688"/>
            <a:ext cx="5413602" cy="45618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A83208-B421-3948-83A2-DBAF18462AD4}"/>
              </a:ext>
            </a:extLst>
          </p:cNvPr>
          <p:cNvSpPr txBox="1"/>
          <p:nvPr/>
        </p:nvSpPr>
        <p:spPr>
          <a:xfrm>
            <a:off x="8576079" y="516128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t~T</a:t>
            </a:r>
            <a:r>
              <a:rPr kumimoji="1" lang="en-US" altLang="zh-CN" dirty="0"/>
              <a:t>: augmentation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ED24F-1AFF-CE45-A946-A53FDB693F61}"/>
              </a:ext>
            </a:extLst>
          </p:cNvPr>
          <p:cNvSpPr txBox="1"/>
          <p:nvPr/>
        </p:nvSpPr>
        <p:spPr>
          <a:xfrm>
            <a:off x="8576079" y="341761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f(.): encoder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B508BE-ACAB-1647-9E9F-E2DD7B098F1B}"/>
              </a:ext>
            </a:extLst>
          </p:cNvPr>
          <p:cNvSpPr txBox="1"/>
          <p:nvPr/>
        </p:nvSpPr>
        <p:spPr>
          <a:xfrm>
            <a:off x="8576079" y="24055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g(.): non-linear transformation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3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SimCLR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1BA7AB-9B7B-0A43-B9A1-1D0FD4BE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4000"/>
            <a:ext cx="571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5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820</Words>
  <Application>Microsoft Office PowerPoint</Application>
  <PresentationFormat>宽屏</PresentationFormat>
  <Paragraphs>129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Contrastive Learning</vt:lpstr>
      <vt:lpstr>An illustrative example</vt:lpstr>
      <vt:lpstr>Generative vs Contrastive Methods</vt:lpstr>
      <vt:lpstr>Generative vs Contrastive Methods</vt:lpstr>
      <vt:lpstr>Generative vs Contrastive Methods</vt:lpstr>
      <vt:lpstr>Noise Contrastive Estimator(NCE) Loss</vt:lpstr>
      <vt:lpstr>A Simple Framework for Contrastive Learning of Visual Representations(SimCLR)</vt:lpstr>
      <vt:lpstr>SimCLR</vt:lpstr>
      <vt:lpstr>SimCLR</vt:lpstr>
      <vt:lpstr>SimCLR                                     Positive pairs</vt:lpstr>
      <vt:lpstr>SimCLR  Negative pairs</vt:lpstr>
      <vt:lpstr>SimCLR</vt:lpstr>
      <vt:lpstr>SimCLR</vt:lpstr>
      <vt:lpstr>Momentum Contrast for Unsupervised Visual Representation Learning (MoCo)</vt:lpstr>
      <vt:lpstr>MoCo</vt:lpstr>
      <vt:lpstr>MoCo  loss</vt:lpstr>
      <vt:lpstr>MoCo</vt:lpstr>
      <vt:lpstr>MoCo</vt:lpstr>
      <vt:lpstr>MoCo</vt:lpstr>
      <vt:lpstr>Representation Learning with Contrastive Predictive Coding (CPC)</vt:lpstr>
      <vt:lpstr>CPC</vt:lpstr>
      <vt:lpstr>CPC</vt:lpstr>
      <vt:lpstr>CPC</vt:lpstr>
      <vt:lpstr>CPC</vt:lpstr>
      <vt:lpstr>CPC   loss</vt:lpstr>
      <vt:lpstr>Supervised Contrastive Learning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Contrative Learning</dc:title>
  <dc:creator>李 晓宇</dc:creator>
  <cp:lastModifiedBy>1036758468@qq.com</cp:lastModifiedBy>
  <cp:revision>37</cp:revision>
  <dcterms:created xsi:type="dcterms:W3CDTF">2020-05-21T07:54:32Z</dcterms:created>
  <dcterms:modified xsi:type="dcterms:W3CDTF">2020-05-22T03:03:01Z</dcterms:modified>
</cp:coreProperties>
</file>